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75" r:id="rId9"/>
    <p:sldId id="263" r:id="rId10"/>
    <p:sldId id="276" r:id="rId11"/>
    <p:sldId id="265" r:id="rId12"/>
    <p:sldId id="277" r:id="rId13"/>
    <p:sldId id="272" r:id="rId14"/>
  </p:sldIdLst>
  <p:sldSz cx="18288000" cy="10287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Mont" panose="020B0604020202020204" charset="0"/>
      <p:regular r:id="rId19"/>
    </p:embeddedFont>
    <p:embeddedFont>
      <p:font typeface="Public Sans" panose="020B0604020202020204" charset="0"/>
      <p:regular r:id="rId20"/>
    </p:embeddedFont>
    <p:embeddedFont>
      <p:font typeface="Public Sans Bold" panose="020B0604020202020204" charset="0"/>
      <p:regular r:id="rId21"/>
    </p:embeddedFont>
    <p:embeddedFont>
      <p:font typeface="Public Sans Medium" panose="020B0604020202020204" charset="0"/>
      <p:regular r:id="rId22"/>
    </p:embeddedFont>
    <p:embeddedFont>
      <p:font typeface="Public Sans Thi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90" y="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64427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CM" dirty="0"/>
          </a:p>
        </p:txBody>
      </p:sp>
      <p:sp>
        <p:nvSpPr>
          <p:cNvPr id="3" name="Freeform 3"/>
          <p:cNvSpPr/>
          <p:nvPr/>
        </p:nvSpPr>
        <p:spPr>
          <a:xfrm rot="1679510">
            <a:off x="8468037" y="-285067"/>
            <a:ext cx="14494951" cy="5544319"/>
          </a:xfrm>
          <a:custGeom>
            <a:avLst/>
            <a:gdLst/>
            <a:ahLst/>
            <a:cxnLst/>
            <a:rect l="l" t="t" r="r" b="b"/>
            <a:pathLst>
              <a:path w="14494951" h="5544319">
                <a:moveTo>
                  <a:pt x="0" y="0"/>
                </a:moveTo>
                <a:lnTo>
                  <a:pt x="14494951" y="0"/>
                </a:lnTo>
                <a:lnTo>
                  <a:pt x="14494951" y="5544318"/>
                </a:lnTo>
                <a:lnTo>
                  <a:pt x="0" y="5544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60238">
            <a:off x="-3365234" y="6411242"/>
            <a:ext cx="13847960" cy="4881406"/>
          </a:xfrm>
          <a:custGeom>
            <a:avLst/>
            <a:gdLst/>
            <a:ahLst/>
            <a:cxnLst/>
            <a:rect l="l" t="t" r="r" b="b"/>
            <a:pathLst>
              <a:path w="13847960" h="4881406">
                <a:moveTo>
                  <a:pt x="0" y="0"/>
                </a:moveTo>
                <a:lnTo>
                  <a:pt x="13847960" y="0"/>
                </a:lnTo>
                <a:lnTo>
                  <a:pt x="13847960" y="4881406"/>
                </a:lnTo>
                <a:lnTo>
                  <a:pt x="0" y="488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99442" y="6571325"/>
            <a:ext cx="3417972" cy="102539"/>
          </a:xfrm>
          <a:custGeom>
            <a:avLst/>
            <a:gdLst/>
            <a:ahLst/>
            <a:cxnLst/>
            <a:rect l="l" t="t" r="r" b="b"/>
            <a:pathLst>
              <a:path w="3417972" h="102539">
                <a:moveTo>
                  <a:pt x="0" y="0"/>
                </a:moveTo>
                <a:lnTo>
                  <a:pt x="3417972" y="0"/>
                </a:lnTo>
                <a:lnTo>
                  <a:pt x="3417972" y="102540"/>
                </a:lnTo>
                <a:lnTo>
                  <a:pt x="0" y="10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4272" y="853338"/>
            <a:ext cx="986994" cy="9869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104" t="-597" r="-12672" b="-289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361360" y="3174197"/>
            <a:ext cx="13565280" cy="264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8"/>
              </a:lnSpc>
            </a:pPr>
            <a:r>
              <a:rPr lang="en-US" sz="8623" dirty="0">
                <a:solidFill>
                  <a:srgbClr val="FFFFFF"/>
                </a:solidFill>
                <a:latin typeface="Mont"/>
              </a:rPr>
              <a:t>UI DESIGN AND IMPLEMENTATION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3128" y="2410892"/>
            <a:ext cx="16230600" cy="53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Public Sans Thin"/>
              </a:rPr>
              <a:t>CEF440: INTERNET PROGRAMMING AND MOBILE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08819"/>
            <a:ext cx="440487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504468"/>
            <a:ext cx="440487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Medium"/>
              </a:rPr>
              <a:t>GROUP 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3980" y="971550"/>
            <a:ext cx="266532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2023/2024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2645" y="972579"/>
            <a:ext cx="2656805" cy="7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3"/>
              </a:lnSpc>
            </a:pPr>
            <a:r>
              <a:rPr lang="en-US" sz="1330" spc="133">
                <a:solidFill>
                  <a:srgbClr val="FFFFFF"/>
                </a:solidFill>
                <a:latin typeface="Public Sans"/>
              </a:rPr>
              <a:t>UNIVERSITY OF BUEA</a:t>
            </a:r>
          </a:p>
          <a:p>
            <a:pPr algn="l">
              <a:lnSpc>
                <a:spcPts val="1863"/>
              </a:lnSpc>
            </a:pPr>
            <a:r>
              <a:rPr lang="en-US" sz="1330" spc="133">
                <a:solidFill>
                  <a:srgbClr val="FFFFFF"/>
                </a:solidFill>
                <a:latin typeface="Public Sans"/>
              </a:rPr>
              <a:t>FACULTY OF ENGINEERING &amp; TECHNOLOGY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2297" y="7147070"/>
            <a:ext cx="13652261" cy="53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Public Sans Thin"/>
              </a:rPr>
              <a:t>OF A BIOMETRIC STUDENT ATTENDANCE RECORDING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1220" y="7935697"/>
            <a:ext cx="14092590" cy="68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416" dirty="0">
                <a:solidFill>
                  <a:srgbClr val="FFFFFF"/>
                </a:solidFill>
                <a:latin typeface="Public Sans Medium"/>
              </a:rPr>
              <a:t>Task 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4424" y="9108819"/>
            <a:ext cx="440487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</a:rPr>
              <a:t>Course Instructor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4424" y="9504468"/>
            <a:ext cx="440487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Medium"/>
              </a:rPr>
              <a:t>DR. VALERY NKEMENI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81804">
            <a:off x="8341430" y="-1459349"/>
            <a:ext cx="13161158" cy="5330269"/>
          </a:xfrm>
          <a:custGeom>
            <a:avLst/>
            <a:gdLst/>
            <a:ahLst/>
            <a:cxnLst/>
            <a:rect l="l" t="t" r="r" b="b"/>
            <a:pathLst>
              <a:path w="13161158" h="5330269">
                <a:moveTo>
                  <a:pt x="0" y="0"/>
                </a:moveTo>
                <a:lnTo>
                  <a:pt x="13161159" y="0"/>
                </a:lnTo>
                <a:lnTo>
                  <a:pt x="13161159" y="5330269"/>
                </a:lnTo>
                <a:lnTo>
                  <a:pt x="0" y="533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38173">
            <a:off x="-4281786" y="8071497"/>
            <a:ext cx="11304548" cy="3221796"/>
          </a:xfrm>
          <a:custGeom>
            <a:avLst/>
            <a:gdLst/>
            <a:ahLst/>
            <a:cxnLst/>
            <a:rect l="l" t="t" r="r" b="b"/>
            <a:pathLst>
              <a:path w="11304548" h="3221796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0488" y="1116451"/>
            <a:ext cx="15369907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7"/>
              </a:lnSpc>
            </a:pPr>
            <a:r>
              <a:rPr lang="en-US" sz="9090" dirty="0">
                <a:solidFill>
                  <a:srgbClr val="1F1F37"/>
                </a:solidFill>
                <a:latin typeface="Mont"/>
              </a:rPr>
              <a:t>ADMINISTRATOR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DACC9-B544-4B82-F6E1-6A0B00AA74FE}"/>
              </a:ext>
            </a:extLst>
          </p:cNvPr>
          <p:cNvSpPr txBox="1"/>
          <p:nvPr/>
        </p:nvSpPr>
        <p:spPr>
          <a:xfrm>
            <a:off x="8763000" y="4160156"/>
            <a:ext cx="675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37"/>
                </a:solidFill>
                <a:latin typeface="Mont"/>
              </a:rPr>
              <a:t>	</a:t>
            </a:r>
            <a:endParaRPr lang="en-CM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A2E84-0E5C-F1E0-3D4C-B9E140AD5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868" y="3238500"/>
            <a:ext cx="6173015" cy="636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4D84E-CF71-F978-CAF8-B56F4F081A1C}"/>
              </a:ext>
            </a:extLst>
          </p:cNvPr>
          <p:cNvSpPr txBox="1"/>
          <p:nvPr/>
        </p:nvSpPr>
        <p:spPr>
          <a:xfrm>
            <a:off x="2514600" y="3401077"/>
            <a:ext cx="5707257" cy="5802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Register Student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Register Teacher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Attendance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Report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Student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Session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Administrator</a:t>
            </a:r>
            <a:endParaRPr lang="en-US" sz="24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Session</a:t>
            </a:r>
            <a:endParaRPr lang="en-CM" sz="2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27930"/>
      </p:ext>
    </p:extLst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349" y="-1242119"/>
            <a:ext cx="19873539" cy="6036588"/>
          </a:xfrm>
          <a:custGeom>
            <a:avLst/>
            <a:gdLst/>
            <a:ahLst/>
            <a:cxnLst/>
            <a:rect l="l" t="t" r="r" b="b"/>
            <a:pathLst>
              <a:path w="19873539" h="6036588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6600" y="495300"/>
            <a:ext cx="11681439" cy="1658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F6F3F1"/>
                </a:solidFill>
                <a:latin typeface="Mont"/>
              </a:rPr>
              <a:t>STUDENT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084BC-EA81-43AF-E93C-7CE3FBE34407}"/>
              </a:ext>
            </a:extLst>
          </p:cNvPr>
          <p:cNvSpPr txBox="1"/>
          <p:nvPr/>
        </p:nvSpPr>
        <p:spPr>
          <a:xfrm>
            <a:off x="3329962" y="4656437"/>
            <a:ext cx="3886200" cy="2318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Attendance</a:t>
            </a:r>
            <a:endParaRPr lang="en-CM" sz="32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Attendance</a:t>
            </a:r>
            <a:endParaRPr lang="en-CM" sz="32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tabLst>
                <a:tab pos="457200" algn="l"/>
              </a:tabLst>
            </a:pPr>
            <a:endParaRPr lang="en-CM" sz="1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E5B00-199D-E05C-2F0E-7D1FB30A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703382"/>
            <a:ext cx="4442438" cy="6903949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81804">
            <a:off x="8341430" y="-1459349"/>
            <a:ext cx="13161158" cy="5330269"/>
          </a:xfrm>
          <a:custGeom>
            <a:avLst/>
            <a:gdLst/>
            <a:ahLst/>
            <a:cxnLst/>
            <a:rect l="l" t="t" r="r" b="b"/>
            <a:pathLst>
              <a:path w="13161158" h="5330269">
                <a:moveTo>
                  <a:pt x="0" y="0"/>
                </a:moveTo>
                <a:lnTo>
                  <a:pt x="13161159" y="0"/>
                </a:lnTo>
                <a:lnTo>
                  <a:pt x="13161159" y="5330269"/>
                </a:lnTo>
                <a:lnTo>
                  <a:pt x="0" y="533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38173">
            <a:off x="-4281786" y="8071497"/>
            <a:ext cx="11304548" cy="3221796"/>
          </a:xfrm>
          <a:custGeom>
            <a:avLst/>
            <a:gdLst/>
            <a:ahLst/>
            <a:cxnLst/>
            <a:rect l="l" t="t" r="r" b="b"/>
            <a:pathLst>
              <a:path w="11304548" h="3221796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0488" y="1116451"/>
            <a:ext cx="15369907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7"/>
              </a:lnSpc>
            </a:pPr>
            <a:r>
              <a:rPr lang="en-US" sz="9090" dirty="0">
                <a:solidFill>
                  <a:srgbClr val="1F1F37"/>
                </a:solidFill>
                <a:latin typeface="Mont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DACC9-B544-4B82-F6E1-6A0B00AA74FE}"/>
              </a:ext>
            </a:extLst>
          </p:cNvPr>
          <p:cNvSpPr txBox="1"/>
          <p:nvPr/>
        </p:nvSpPr>
        <p:spPr>
          <a:xfrm>
            <a:off x="8763000" y="4160156"/>
            <a:ext cx="675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37"/>
                </a:solidFill>
                <a:latin typeface="Mont"/>
              </a:rPr>
              <a:t>	</a:t>
            </a:r>
            <a:endParaRPr lang="en-CM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96B89-9C7F-5AE6-0389-A0B3EC428D53}"/>
              </a:ext>
            </a:extLst>
          </p:cNvPr>
          <p:cNvSpPr txBox="1"/>
          <p:nvPr/>
        </p:nvSpPr>
        <p:spPr>
          <a:xfrm>
            <a:off x="3505200" y="4160156"/>
            <a:ext cx="120059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deliberate choice of blue, white, and green for the UI design of a school attendance system is based on their psychological and functional attributes. . By thoughtfully integrating these colors, the school attendance system can achieve its goal of providing a reliable, clear, and motivating platform for managing attendance.</a:t>
            </a:r>
            <a:endParaRPr lang="en-CM" sz="3200" dirty="0"/>
          </a:p>
        </p:txBody>
      </p:sp>
    </p:spTree>
    <p:extLst>
      <p:ext uri="{BB962C8B-B14F-4D97-AF65-F5344CB8AC3E}">
        <p14:creationId xmlns:p14="http://schemas.microsoft.com/office/powerpoint/2010/main" val="1235814485"/>
      </p:ext>
    </p:extLst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69352" y="3879532"/>
            <a:ext cx="13349295" cy="337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F6F3F1"/>
                </a:solidFill>
                <a:latin typeface="Mont"/>
              </a:rPr>
              <a:t>Thank you for keen attention</a:t>
            </a:r>
          </a:p>
        </p:txBody>
      </p:sp>
      <p:sp>
        <p:nvSpPr>
          <p:cNvPr id="3" name="Freeform 3"/>
          <p:cNvSpPr/>
          <p:nvPr/>
        </p:nvSpPr>
        <p:spPr>
          <a:xfrm rot="-1754152">
            <a:off x="-7016940" y="-2932583"/>
            <a:ext cx="19561890" cy="7922565"/>
          </a:xfrm>
          <a:custGeom>
            <a:avLst/>
            <a:gdLst/>
            <a:ahLst/>
            <a:cxnLst/>
            <a:rect l="l" t="t" r="r" b="b"/>
            <a:pathLst>
              <a:path w="19561890" h="7922565">
                <a:moveTo>
                  <a:pt x="0" y="0"/>
                </a:moveTo>
                <a:lnTo>
                  <a:pt x="19561890" y="0"/>
                </a:lnTo>
                <a:lnTo>
                  <a:pt x="19561890" y="7922566"/>
                </a:lnTo>
                <a:lnTo>
                  <a:pt x="0" y="792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22675">
            <a:off x="8411268" y="5258867"/>
            <a:ext cx="16802345" cy="4788668"/>
          </a:xfrm>
          <a:custGeom>
            <a:avLst/>
            <a:gdLst/>
            <a:ahLst/>
            <a:cxnLst/>
            <a:rect l="l" t="t" r="r" b="b"/>
            <a:pathLst>
              <a:path w="16802345" h="4788668">
                <a:moveTo>
                  <a:pt x="0" y="0"/>
                </a:moveTo>
                <a:lnTo>
                  <a:pt x="16802344" y="0"/>
                </a:lnTo>
                <a:lnTo>
                  <a:pt x="16802344" y="4788668"/>
                </a:lnTo>
                <a:lnTo>
                  <a:pt x="0" y="4788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54491">
            <a:off x="6751611" y="3070496"/>
            <a:ext cx="17892569" cy="5099382"/>
          </a:xfrm>
          <a:custGeom>
            <a:avLst/>
            <a:gdLst/>
            <a:ahLst/>
            <a:cxnLst/>
            <a:rect l="l" t="t" r="r" b="b"/>
            <a:pathLst>
              <a:path w="17892569" h="5099382">
                <a:moveTo>
                  <a:pt x="0" y="0"/>
                </a:moveTo>
                <a:lnTo>
                  <a:pt x="17892569" y="0"/>
                </a:lnTo>
                <a:lnTo>
                  <a:pt x="17892569" y="5099382"/>
                </a:lnTo>
                <a:lnTo>
                  <a:pt x="0" y="509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2489835"/>
            <a:ext cx="3417972" cy="102539"/>
          </a:xfrm>
          <a:custGeom>
            <a:avLst/>
            <a:gdLst/>
            <a:ahLst/>
            <a:cxnLst/>
            <a:rect l="l" t="t" r="r" b="b"/>
            <a:pathLst>
              <a:path w="3417972" h="102539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3726546"/>
          <a:ext cx="10232495" cy="5124450"/>
        </p:xfrm>
        <a:graphic>
          <a:graphicData uri="http://schemas.openxmlformats.org/drawingml/2006/table">
            <a:tbl>
              <a:tblPr/>
              <a:tblGrid>
                <a:gridCol w="533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3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Public Sans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Public Sans Bold"/>
                        </a:rPr>
                        <a:t>MATRICULE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IHIMBRU ZADOLF ONGUM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FE21A203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CHE KASSINA KUM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FE21A158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NFOUA EUGENE MGBA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FE21A257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FONJI DANIEL KUKUH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EPIE MUKEH SANDRA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ublic Sans"/>
                        </a:rPr>
                        <a:t>FE21A185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55018"/>
            <a:ext cx="6387989" cy="107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9"/>
              </a:lnSpc>
            </a:pPr>
            <a:r>
              <a:rPr lang="en-US" sz="5185">
                <a:solidFill>
                  <a:srgbClr val="1F1F37"/>
                </a:solidFill>
                <a:latin typeface="Mont"/>
              </a:rPr>
              <a:t>Group 12 Members</a:t>
            </a:r>
          </a:p>
        </p:txBody>
      </p:sp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54491">
            <a:off x="6751611" y="3070496"/>
            <a:ext cx="17892569" cy="5099382"/>
          </a:xfrm>
          <a:custGeom>
            <a:avLst/>
            <a:gdLst/>
            <a:ahLst/>
            <a:cxnLst/>
            <a:rect l="l" t="t" r="r" b="b"/>
            <a:pathLst>
              <a:path w="17892569" h="5099382">
                <a:moveTo>
                  <a:pt x="0" y="0"/>
                </a:moveTo>
                <a:lnTo>
                  <a:pt x="17892569" y="0"/>
                </a:lnTo>
                <a:lnTo>
                  <a:pt x="17892569" y="5099382"/>
                </a:lnTo>
                <a:lnTo>
                  <a:pt x="0" y="509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2082" y="495300"/>
            <a:ext cx="8191918" cy="199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</a:rPr>
              <a:t>Content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028700" y="2489835"/>
            <a:ext cx="3417972" cy="102539"/>
          </a:xfrm>
          <a:custGeom>
            <a:avLst/>
            <a:gdLst/>
            <a:ahLst/>
            <a:cxnLst/>
            <a:rect l="l" t="t" r="r" b="b"/>
            <a:pathLst>
              <a:path w="3417972" h="102539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306286"/>
            <a:ext cx="4922332" cy="45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>
                <a:solidFill>
                  <a:srgbClr val="1F1F37"/>
                </a:solidFill>
                <a:latin typeface="Public San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87083" y="4306286"/>
            <a:ext cx="4922332" cy="45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 dirty="0">
                <a:solidFill>
                  <a:srgbClr val="1F1F37"/>
                </a:solidFill>
                <a:latin typeface="Public Sans"/>
              </a:rPr>
              <a:t>USER ROLES AND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501" y="6393274"/>
            <a:ext cx="4922332" cy="45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r>
              <a:rPr lang="en-US" sz="2695" dirty="0">
                <a:solidFill>
                  <a:srgbClr val="1F1F37"/>
                </a:solidFill>
                <a:latin typeface="Public Sans"/>
              </a:rPr>
              <a:t>TYPOGRAPHY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62838"/>
            <a:ext cx="4922332" cy="45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 dirty="0">
                <a:solidFill>
                  <a:srgbClr val="1F1F37"/>
                </a:solidFill>
                <a:latin typeface="Public Sans"/>
              </a:rPr>
              <a:t>WIREFRAME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27897"/>
            <a:ext cx="4922332" cy="45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 dirty="0">
                <a:solidFill>
                  <a:srgbClr val="1F1F37"/>
                </a:solidFill>
                <a:latin typeface="Public Sans"/>
              </a:rPr>
              <a:t>HOW THESE COLORS HELP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028716" y="4892779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087099" y="4892779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028716" y="7003584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028716" y="5949330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7087099" y="5949330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028716" y="8060136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028716" y="9114389"/>
            <a:ext cx="5162607" cy="149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6054911" y="4763834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13294" y="4763834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054911" y="6874639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054911" y="5820386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13294" y="5820386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054911" y="7931191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054911" y="8985444"/>
            <a:ext cx="272856" cy="272856"/>
          </a:xfrm>
          <a:custGeom>
            <a:avLst/>
            <a:gdLst/>
            <a:ahLst/>
            <a:cxnLst/>
            <a:rect l="l" t="t" r="r" b="b"/>
            <a:pathLst>
              <a:path w="272856" h="272856">
                <a:moveTo>
                  <a:pt x="0" y="0"/>
                </a:moveTo>
                <a:lnTo>
                  <a:pt x="272856" y="0"/>
                </a:lnTo>
                <a:lnTo>
                  <a:pt x="272856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274E90-0344-1676-CEEA-4E6A29D2481E}"/>
              </a:ext>
            </a:extLst>
          </p:cNvPr>
          <p:cNvSpPr txBox="1"/>
          <p:nvPr/>
        </p:nvSpPr>
        <p:spPr>
          <a:xfrm>
            <a:off x="892536" y="7439634"/>
            <a:ext cx="16313941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73"/>
              </a:lnSpc>
            </a:pPr>
            <a:r>
              <a:rPr lang="en-US" sz="2700" dirty="0">
                <a:solidFill>
                  <a:srgbClr val="1F1F37"/>
                </a:solidFill>
                <a:latin typeface="Public Sans"/>
              </a:rPr>
              <a:t>PSYCHOLOGY OF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1739F-C37E-0ACF-CB49-A4E052AB303F}"/>
              </a:ext>
            </a:extLst>
          </p:cNvPr>
          <p:cNvSpPr txBox="1"/>
          <p:nvPr/>
        </p:nvSpPr>
        <p:spPr>
          <a:xfrm>
            <a:off x="7087083" y="5309660"/>
            <a:ext cx="10178940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700" dirty="0">
                <a:solidFill>
                  <a:srgbClr val="1F1F37"/>
                </a:solidFill>
                <a:latin typeface="Public Sans"/>
              </a:rPr>
              <a:t>CONCLUSION</a:t>
            </a:r>
          </a:p>
        </p:txBody>
      </p:sp>
    </p:spTree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349" y="-1242119"/>
            <a:ext cx="19873539" cy="6036588"/>
          </a:xfrm>
          <a:custGeom>
            <a:avLst/>
            <a:gdLst/>
            <a:ahLst/>
            <a:cxnLst/>
            <a:rect l="l" t="t" r="r" b="b"/>
            <a:pathLst>
              <a:path w="19873539" h="6036588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8744" y="3878691"/>
            <a:ext cx="14652097" cy="16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55"/>
              </a:lnSpc>
            </a:pPr>
            <a:endParaRPr lang="en-US" sz="9611" dirty="0">
              <a:solidFill>
                <a:srgbClr val="F6F3F1"/>
              </a:solidFill>
              <a:latin typeface="Mo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48508" y="1217241"/>
            <a:ext cx="5682322" cy="11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8"/>
              </a:lnSpc>
            </a:pPr>
            <a:r>
              <a:rPr lang="en-US" sz="5427">
                <a:solidFill>
                  <a:srgbClr val="F6F3F1"/>
                </a:solidFill>
                <a:latin typeface="Mont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58744" y="2612912"/>
            <a:ext cx="3417972" cy="102539"/>
          </a:xfrm>
          <a:custGeom>
            <a:avLst/>
            <a:gdLst/>
            <a:ahLst/>
            <a:cxnLst/>
            <a:rect l="l" t="t" r="r" b="b"/>
            <a:pathLst>
              <a:path w="3417972" h="102539">
                <a:moveTo>
                  <a:pt x="3417972" y="0"/>
                </a:moveTo>
                <a:lnTo>
                  <a:pt x="0" y="0"/>
                </a:lnTo>
                <a:lnTo>
                  <a:pt x="0" y="102540"/>
                </a:lnTo>
                <a:lnTo>
                  <a:pt x="3417972" y="102540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75163-5EA0-5EE9-76E4-A004E6D539BE}"/>
              </a:ext>
            </a:extLst>
          </p:cNvPr>
          <p:cNvSpPr txBox="1"/>
          <p:nvPr/>
        </p:nvSpPr>
        <p:spPr>
          <a:xfrm>
            <a:off x="1648508" y="3722039"/>
            <a:ext cx="142772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UI design of biometric student attendance record is crucial for user engagement and ease of use. Key elements include a thoughtfully chosen color scheme for visual appeal, well-structured wireframes for intuitive navigation, clear typography for readability, and guided user path directions to enhance usability.</a:t>
            </a:r>
            <a:endParaRPr lang="en-CM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349" y="-1242119"/>
            <a:ext cx="19873539" cy="6036588"/>
          </a:xfrm>
          <a:custGeom>
            <a:avLst/>
            <a:gdLst/>
            <a:ahLst/>
            <a:cxnLst/>
            <a:rect l="l" t="t" r="r" b="b"/>
            <a:pathLst>
              <a:path w="19873539" h="6036588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M" dirty="0"/>
          </a:p>
        </p:txBody>
      </p:sp>
      <p:sp>
        <p:nvSpPr>
          <p:cNvPr id="3" name="TextBox 3"/>
          <p:cNvSpPr txBox="1"/>
          <p:nvPr/>
        </p:nvSpPr>
        <p:spPr>
          <a:xfrm>
            <a:off x="1858744" y="3878691"/>
            <a:ext cx="14652097" cy="16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55"/>
              </a:lnSpc>
            </a:pPr>
            <a:endParaRPr lang="en-US" sz="9611" dirty="0">
              <a:solidFill>
                <a:srgbClr val="F6F3F1"/>
              </a:solidFill>
              <a:latin typeface="Mo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71800" y="355837"/>
            <a:ext cx="11350662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98"/>
              </a:lnSpc>
            </a:pPr>
            <a:r>
              <a:rPr lang="en-US" sz="5427" dirty="0">
                <a:solidFill>
                  <a:srgbClr val="F6F3F1"/>
                </a:solidFill>
                <a:latin typeface="Mont"/>
              </a:rPr>
              <a:t>WIREFRAME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75163-5EA0-5EE9-76E4-A004E6D539BE}"/>
              </a:ext>
            </a:extLst>
          </p:cNvPr>
          <p:cNvSpPr txBox="1"/>
          <p:nvPr/>
        </p:nvSpPr>
        <p:spPr>
          <a:xfrm>
            <a:off x="609600" y="3878691"/>
            <a:ext cx="6629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Wireframe is a basic visual representation of the user interface, focusing on the structure and,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outlines the placement of key components </a:t>
            </a:r>
            <a:endParaRPr lang="en-CM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07FCB-1183-E56B-3F9F-B45FEB258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11" y="2893602"/>
            <a:ext cx="10055374" cy="5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95704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81804">
            <a:off x="8341430" y="-1459349"/>
            <a:ext cx="13161158" cy="5330269"/>
          </a:xfrm>
          <a:custGeom>
            <a:avLst/>
            <a:gdLst/>
            <a:ahLst/>
            <a:cxnLst/>
            <a:rect l="l" t="t" r="r" b="b"/>
            <a:pathLst>
              <a:path w="13161158" h="5330269">
                <a:moveTo>
                  <a:pt x="0" y="0"/>
                </a:moveTo>
                <a:lnTo>
                  <a:pt x="13161159" y="0"/>
                </a:lnTo>
                <a:lnTo>
                  <a:pt x="13161159" y="5330269"/>
                </a:lnTo>
                <a:lnTo>
                  <a:pt x="0" y="533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38173">
            <a:off x="-4281786" y="8071497"/>
            <a:ext cx="11304548" cy="3221796"/>
          </a:xfrm>
          <a:custGeom>
            <a:avLst/>
            <a:gdLst/>
            <a:ahLst/>
            <a:cxnLst/>
            <a:rect l="l" t="t" r="r" b="b"/>
            <a:pathLst>
              <a:path w="11304548" h="3221796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0488" y="1116451"/>
            <a:ext cx="15369907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7"/>
              </a:lnSpc>
            </a:pPr>
            <a:r>
              <a:rPr lang="en-US" sz="9090" dirty="0">
                <a:solidFill>
                  <a:srgbClr val="1F1F37"/>
                </a:solidFill>
                <a:latin typeface="Mont"/>
              </a:rPr>
              <a:t>TYPOGRAPHY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5168D-2E3E-C570-F84A-44936F01CA60}"/>
              </a:ext>
            </a:extLst>
          </p:cNvPr>
          <p:cNvSpPr txBox="1"/>
          <p:nvPr/>
        </p:nvSpPr>
        <p:spPr>
          <a:xfrm>
            <a:off x="1143001" y="3966394"/>
            <a:ext cx="647700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1F1F37"/>
                </a:solidFill>
                <a:latin typeface="Mont"/>
              </a:rPr>
              <a:t>Typography design is the art and technique of arranging type to make written language legible, readable, and visually appealing in a digital or print layout.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ADAC1-2F4F-CF6C-0210-961E5F510EF1}"/>
              </a:ext>
            </a:extLst>
          </p:cNvPr>
          <p:cNvSpPr txBox="1"/>
          <p:nvPr/>
        </p:nvSpPr>
        <p:spPr>
          <a:xfrm>
            <a:off x="8763000" y="6555831"/>
            <a:ext cx="4862378" cy="515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1F1F37"/>
                </a:solidFill>
                <a:latin typeface="Mont"/>
              </a:rPr>
              <a:t>SECONDARY FONT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DACC9-B544-4B82-F6E1-6A0B00AA74FE}"/>
              </a:ext>
            </a:extLst>
          </p:cNvPr>
          <p:cNvSpPr txBox="1"/>
          <p:nvPr/>
        </p:nvSpPr>
        <p:spPr>
          <a:xfrm>
            <a:off x="8763000" y="4160156"/>
            <a:ext cx="6755674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37"/>
                </a:solidFill>
                <a:latin typeface="Mont"/>
              </a:rPr>
              <a:t>	</a:t>
            </a:r>
            <a:r>
              <a:rPr lang="en-US" sz="2000" b="1" dirty="0">
                <a:solidFill>
                  <a:srgbClr val="1F1F37"/>
                </a:solidFill>
                <a:latin typeface="Mont"/>
              </a:rPr>
              <a:t>PRIMARY FONT</a:t>
            </a:r>
            <a:endParaRPr lang="en-CM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EBF490-B39A-FE99-9F38-D96B7667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895" y="3568850"/>
            <a:ext cx="3028950" cy="1514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5A4577-78D4-72FC-C6CC-49144003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720" y="5856982"/>
            <a:ext cx="2905125" cy="1571625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349" y="-1242119"/>
            <a:ext cx="19873539" cy="6036588"/>
          </a:xfrm>
          <a:custGeom>
            <a:avLst/>
            <a:gdLst/>
            <a:ahLst/>
            <a:cxnLst/>
            <a:rect l="l" t="t" r="r" b="b"/>
            <a:pathLst>
              <a:path w="19873539" h="6036588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M" dirty="0"/>
          </a:p>
        </p:txBody>
      </p:sp>
      <p:sp>
        <p:nvSpPr>
          <p:cNvPr id="3" name="TextBox 3"/>
          <p:cNvSpPr txBox="1"/>
          <p:nvPr/>
        </p:nvSpPr>
        <p:spPr>
          <a:xfrm>
            <a:off x="3200400" y="0"/>
            <a:ext cx="11757639" cy="1565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7200" dirty="0">
                <a:solidFill>
                  <a:srgbClr val="F6F3F1"/>
                </a:solidFill>
                <a:latin typeface="Mont"/>
              </a:rPr>
              <a:t>PSYCHOLOGY OF COLOR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634986-A7F9-C8CF-C444-AD4D3F8D1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669579"/>
            <a:ext cx="6096000" cy="222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M" altLang="en-CM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CM" altLang="en-CM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Blue</a:t>
            </a:r>
            <a:r>
              <a:rPr kumimoji="0" lang="en-CM" altLang="en-CM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Trust, calmness, reliabilit</a:t>
            </a:r>
            <a:r>
              <a:rPr kumimoji="0" lang="en-US" altLang="en-CM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</a:t>
            </a:r>
            <a:endParaRPr kumimoji="0" lang="en-CM" altLang="en-CM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CM" altLang="en-CM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White</a:t>
            </a:r>
            <a:r>
              <a:rPr kumimoji="0" lang="en-CM" altLang="en-CM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Simplicity, clarity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CM" altLang="en-CM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Green</a:t>
            </a:r>
            <a:r>
              <a:rPr kumimoji="0" lang="en-CM" altLang="en-CM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Growth, harmony, success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BE78749-3DA5-E600-171C-AE4590E01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3490293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CM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Primary color</a:t>
            </a:r>
            <a:endParaRPr kumimoji="0" lang="en-CM" altLang="en-CM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21D5B41-8EDC-F30C-F367-B6316220F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5443717"/>
            <a:ext cx="2819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CM" sz="2400" dirty="0">
                <a:solidFill>
                  <a:schemeClr val="bg1"/>
                </a:solidFill>
                <a:latin typeface="Arial" panose="020B0604020202020204" pitchFamily="34" charset="0"/>
              </a:rPr>
              <a:t>Secondary</a:t>
            </a:r>
            <a:r>
              <a:rPr kumimoji="0" lang="en-US" altLang="en-CM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color</a:t>
            </a:r>
            <a:endParaRPr kumimoji="0" lang="en-CM" altLang="en-CM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C2BE941-F823-B4B5-6554-40348B7D38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982200" y="7388188"/>
            <a:ext cx="23623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CM" sz="2400" dirty="0">
                <a:solidFill>
                  <a:schemeClr val="bg1"/>
                </a:solidFill>
                <a:latin typeface="Arial" panose="020B0604020202020204" pitchFamily="34" charset="0"/>
              </a:rPr>
              <a:t>Tertiary color</a:t>
            </a:r>
            <a:endParaRPr kumimoji="0" lang="en-CM" altLang="en-CM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02D2A-5291-C3E0-0052-CA2C03AA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71" y="3168977"/>
            <a:ext cx="1268768" cy="1268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960C70-C4C9-678C-116D-8C8D4A818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33" y="5143500"/>
            <a:ext cx="1210906" cy="1210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45BB26-A64C-F7AE-A04D-DDE52F955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841"/>
          <a:stretch/>
        </p:blipFill>
        <p:spPr>
          <a:xfrm>
            <a:off x="13756702" y="7184859"/>
            <a:ext cx="1210906" cy="1072512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81804">
            <a:off x="8341430" y="-1459349"/>
            <a:ext cx="13161158" cy="5330269"/>
          </a:xfrm>
          <a:custGeom>
            <a:avLst/>
            <a:gdLst/>
            <a:ahLst/>
            <a:cxnLst/>
            <a:rect l="l" t="t" r="r" b="b"/>
            <a:pathLst>
              <a:path w="13161158" h="5330269">
                <a:moveTo>
                  <a:pt x="0" y="0"/>
                </a:moveTo>
                <a:lnTo>
                  <a:pt x="13161159" y="0"/>
                </a:lnTo>
                <a:lnTo>
                  <a:pt x="13161159" y="5330269"/>
                </a:lnTo>
                <a:lnTo>
                  <a:pt x="0" y="533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38173">
            <a:off x="-4281786" y="8071497"/>
            <a:ext cx="11304548" cy="3221796"/>
          </a:xfrm>
          <a:custGeom>
            <a:avLst/>
            <a:gdLst/>
            <a:ahLst/>
            <a:cxnLst/>
            <a:rect l="l" t="t" r="r" b="b"/>
            <a:pathLst>
              <a:path w="11304548" h="3221796">
                <a:moveTo>
                  <a:pt x="0" y="0"/>
                </a:moveTo>
                <a:lnTo>
                  <a:pt x="11304548" y="0"/>
                </a:lnTo>
                <a:lnTo>
                  <a:pt x="11304548" y="3221796"/>
                </a:lnTo>
                <a:lnTo>
                  <a:pt x="0" y="322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0200" y="1116451"/>
            <a:ext cx="15140195" cy="3199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7"/>
              </a:lnSpc>
            </a:pPr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"/>
              </a:rPr>
              <a:t>HOW THESE COLORS HELP</a:t>
            </a:r>
          </a:p>
          <a:p>
            <a:pPr algn="ctr">
              <a:lnSpc>
                <a:spcPts val="12727"/>
              </a:lnSpc>
            </a:pPr>
            <a:endParaRPr lang="en-US" sz="9090" dirty="0">
              <a:solidFill>
                <a:srgbClr val="1F1F37"/>
              </a:solidFill>
              <a:latin typeface="Mo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DACC9-B544-4B82-F6E1-6A0B00AA74FE}"/>
              </a:ext>
            </a:extLst>
          </p:cNvPr>
          <p:cNvSpPr txBox="1"/>
          <p:nvPr/>
        </p:nvSpPr>
        <p:spPr>
          <a:xfrm>
            <a:off x="8763000" y="4160156"/>
            <a:ext cx="675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37"/>
                </a:solidFill>
                <a:latin typeface="Mont"/>
              </a:rPr>
              <a:t>	</a:t>
            </a:r>
            <a:endParaRPr lang="en-CM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9176F-9481-FCEA-F583-0037B640379B}"/>
              </a:ext>
            </a:extLst>
          </p:cNvPr>
          <p:cNvSpPr txBox="1"/>
          <p:nvPr/>
        </p:nvSpPr>
        <p:spPr>
          <a:xfrm>
            <a:off x="2118370" y="4160156"/>
            <a:ext cx="13400304" cy="45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Enhancing Readability and Usability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Creating a Positive User Experience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Guiding User Actions</a:t>
            </a:r>
            <a:endParaRPr lang="en-CM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Maintaining Brand Consistency</a:t>
            </a:r>
            <a:endParaRPr lang="en-CM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tabLst>
                <a:tab pos="457200" algn="l"/>
              </a:tabLst>
            </a:pPr>
            <a:endParaRPr lang="en-CM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endParaRPr lang="en-CM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29443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31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281" b="-10496"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-2019300"/>
            <a:ext cx="18288000" cy="5280660"/>
          </a:xfrm>
          <a:custGeom>
            <a:avLst/>
            <a:gdLst/>
            <a:ahLst/>
            <a:cxnLst/>
            <a:rect l="l" t="t" r="r" b="b"/>
            <a:pathLst>
              <a:path w="18288000" h="5280660">
                <a:moveTo>
                  <a:pt x="0" y="5280660"/>
                </a:moveTo>
                <a:lnTo>
                  <a:pt x="18288000" y="5280660"/>
                </a:lnTo>
                <a:lnTo>
                  <a:pt x="18288000" y="0"/>
                </a:lnTo>
                <a:lnTo>
                  <a:pt x="0" y="0"/>
                </a:lnTo>
                <a:lnTo>
                  <a:pt x="0" y="528066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M" dirty="0"/>
          </a:p>
        </p:txBody>
      </p:sp>
      <p:sp>
        <p:nvSpPr>
          <p:cNvPr id="7" name="TextBox 7"/>
          <p:cNvSpPr txBox="1"/>
          <p:nvPr/>
        </p:nvSpPr>
        <p:spPr>
          <a:xfrm>
            <a:off x="2362200" y="4000500"/>
            <a:ext cx="4953000" cy="550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Initiate Attendance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Attendance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 Attendance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Report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Session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Session</a:t>
            </a:r>
            <a:endParaRPr lang="en-CM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593"/>
              </a:lnSpc>
            </a:pPr>
            <a:endParaRPr lang="en-US" sz="3280" dirty="0">
              <a:solidFill>
                <a:srgbClr val="F6F3F1"/>
              </a:solidFill>
              <a:latin typeface="Public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862571"/>
            <a:ext cx="16290493" cy="139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2"/>
              </a:lnSpc>
            </a:pPr>
            <a:r>
              <a:rPr lang="en-US" sz="8037" dirty="0">
                <a:solidFill>
                  <a:srgbClr val="F6F3F1"/>
                </a:solidFill>
                <a:latin typeface="Mont"/>
              </a:rPr>
              <a:t>USER ROLES AND INTERFACE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8798" y="2476500"/>
            <a:ext cx="11201402" cy="60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5400" b="1" dirty="0">
                <a:solidFill>
                  <a:srgbClr val="F6F3F1"/>
                </a:solidFill>
                <a:latin typeface="Public Sans"/>
              </a:rPr>
              <a:t>Lecturer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76B015-4752-9CE6-1A15-A5D3A9BB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593712"/>
            <a:ext cx="5715000" cy="5913873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343</Words>
  <Application>Microsoft Office PowerPoint</Application>
  <PresentationFormat>Custom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Mont</vt:lpstr>
      <vt:lpstr>Times New Roman</vt:lpstr>
      <vt:lpstr>Public Sans Thin</vt:lpstr>
      <vt:lpstr>Cambria</vt:lpstr>
      <vt:lpstr>Public Sans</vt:lpstr>
      <vt:lpstr>Public Sans Bold</vt:lpstr>
      <vt:lpstr>Arial</vt:lpstr>
      <vt:lpstr>Calibri</vt:lpstr>
      <vt:lpstr>Public Sans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12</dc:title>
  <cp:lastModifiedBy>nfoua eugene</cp:lastModifiedBy>
  <cp:revision>7</cp:revision>
  <dcterms:created xsi:type="dcterms:W3CDTF">2006-08-16T00:00:00Z</dcterms:created>
  <dcterms:modified xsi:type="dcterms:W3CDTF">2024-06-11T06:36:16Z</dcterms:modified>
  <dc:identifier>DAGGcC_z5Uk</dc:identifier>
</cp:coreProperties>
</file>